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D9163-73FD-497C-9549-A2D4C0263398}" v="37" dt="2023-07-25T12:48:26.1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0926181428373981"/>
          <c:y val="6.9688186735122337E-2"/>
          <c:w val="0.87310765255905509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Ergebnis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3D-48B2-9788-A724682D53A7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935-4C9A-9FAC-4E06B23A2D1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935-4C9A-9FAC-4E06B23A2D13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935-4C9A-9FAC-4E06B23A2D13}"/>
              </c:ext>
            </c:extLst>
          </c:dPt>
          <c:cat>
            <c:strRef>
              <c:f>Tabelle1!$A$2:$A$5</c:f>
              <c:strCache>
                <c:ptCount val="4"/>
                <c:pt idx="0">
                  <c:v>ja</c:v>
                </c:pt>
                <c:pt idx="1">
                  <c:v>Eher ja</c:v>
                </c:pt>
                <c:pt idx="2">
                  <c:v>Eher Nein</c:v>
                </c:pt>
                <c:pt idx="3">
                  <c:v>Nein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91.85</c:v>
                </c:pt>
                <c:pt idx="1">
                  <c:v>4.8899999999999997</c:v>
                </c:pt>
                <c:pt idx="2">
                  <c:v>2.44</c:v>
                </c:pt>
                <c:pt idx="3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D-48B2-9788-A724682D5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0069600"/>
        <c:axId val="550066000"/>
      </c:barChart>
      <c:catAx>
        <c:axId val="55006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6000"/>
        <c:crosses val="autoZero"/>
        <c:auto val="1"/>
        <c:lblAlgn val="ctr"/>
        <c:lblOffset val="100"/>
        <c:noMultiLvlLbl val="0"/>
      </c:catAx>
      <c:valAx>
        <c:axId val="55006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96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0926181428373981"/>
          <c:y val="6.9688186735122337E-2"/>
          <c:w val="0.87310765255905509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Ergebnis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3D-48B2-9788-A724682D53A7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47B-478E-B809-28FB24A847BA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47B-478E-B809-28FB24A847BA}"/>
              </c:ext>
            </c:extLst>
          </c:dPt>
          <c:cat>
            <c:strRef>
              <c:f>Tabelle1!$A$2:$A$5</c:f>
              <c:strCache>
                <c:ptCount val="4"/>
                <c:pt idx="0">
                  <c:v>ja</c:v>
                </c:pt>
                <c:pt idx="1">
                  <c:v>Eher ja</c:v>
                </c:pt>
                <c:pt idx="2">
                  <c:v>Eher Nein</c:v>
                </c:pt>
                <c:pt idx="3">
                  <c:v>Nein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86.56</c:v>
                </c:pt>
                <c:pt idx="1">
                  <c:v>6.11</c:v>
                </c:pt>
                <c:pt idx="2">
                  <c:v>1.83</c:v>
                </c:pt>
                <c:pt idx="3">
                  <c:v>0.81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D-48B2-9788-A724682D5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0069600"/>
        <c:axId val="550066000"/>
      </c:barChart>
      <c:catAx>
        <c:axId val="55006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6000"/>
        <c:crosses val="autoZero"/>
        <c:auto val="1"/>
        <c:lblAlgn val="ctr"/>
        <c:lblOffset val="100"/>
        <c:noMultiLvlLbl val="0"/>
      </c:catAx>
      <c:valAx>
        <c:axId val="55006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96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0926181428373981"/>
          <c:y val="6.9688186735122337E-2"/>
          <c:w val="0.87310765255905509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Ergebnis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3D-48B2-9788-A724682D53A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713-4BE0-8193-2B74466D6B66}"/>
              </c:ext>
            </c:extLst>
          </c:dPt>
          <c:cat>
            <c:strRef>
              <c:f>Tabelle1!$A$2:$A$5</c:f>
              <c:strCache>
                <c:ptCount val="4"/>
                <c:pt idx="0">
                  <c:v>ja</c:v>
                </c:pt>
                <c:pt idx="3">
                  <c:v>Nein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69.25</c:v>
                </c:pt>
                <c:pt idx="3">
                  <c:v>30.75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D-48B2-9788-A724682D5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0069600"/>
        <c:axId val="550066000"/>
      </c:barChart>
      <c:catAx>
        <c:axId val="55006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6000"/>
        <c:crosses val="autoZero"/>
        <c:auto val="1"/>
        <c:lblAlgn val="ctr"/>
        <c:lblOffset val="100"/>
        <c:noMultiLvlLbl val="0"/>
      </c:catAx>
      <c:valAx>
        <c:axId val="55006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96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0926181428373981"/>
          <c:y val="6.9688186735122337E-2"/>
          <c:w val="0.87310765255905509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Ergebnis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3D-48B2-9788-A724682D53A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C60-43F3-BEE8-265A11C53E8B}"/>
              </c:ext>
            </c:extLst>
          </c:dPt>
          <c:cat>
            <c:strRef>
              <c:f>Tabelle1!$A$2:$A$5</c:f>
              <c:strCache>
                <c:ptCount val="4"/>
                <c:pt idx="0">
                  <c:v>ja</c:v>
                </c:pt>
                <c:pt idx="3">
                  <c:v>Nein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64.56</c:v>
                </c:pt>
                <c:pt idx="3">
                  <c:v>35.44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D-48B2-9788-A724682D5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0069600"/>
        <c:axId val="550066000"/>
      </c:barChart>
      <c:catAx>
        <c:axId val="55006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6000"/>
        <c:crosses val="autoZero"/>
        <c:auto val="1"/>
        <c:lblAlgn val="ctr"/>
        <c:lblOffset val="100"/>
        <c:noMultiLvlLbl val="0"/>
      </c:catAx>
      <c:valAx>
        <c:axId val="55006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96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0926181428373981"/>
          <c:y val="6.9688186735122337E-2"/>
          <c:w val="0.87310765255905509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Ergebnis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3D-48B2-9788-A724682D53A7}"/>
              </c:ext>
            </c:extLst>
          </c:dPt>
          <c:cat>
            <c:strRef>
              <c:f>Tabelle1!$A$2:$A$5</c:f>
              <c:strCache>
                <c:ptCount val="4"/>
                <c:pt idx="0">
                  <c:v>ja</c:v>
                </c:pt>
                <c:pt idx="3">
                  <c:v>Nein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86.86</c:v>
                </c:pt>
                <c:pt idx="3">
                  <c:v>13.14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D-48B2-9788-A724682D5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0069600"/>
        <c:axId val="550066000"/>
      </c:barChart>
      <c:catAx>
        <c:axId val="55006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6000"/>
        <c:crosses val="autoZero"/>
        <c:auto val="1"/>
        <c:lblAlgn val="ctr"/>
        <c:lblOffset val="100"/>
        <c:noMultiLvlLbl val="0"/>
      </c:catAx>
      <c:valAx>
        <c:axId val="55006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96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0926181428373981"/>
          <c:y val="6.9688186735122337E-2"/>
          <c:w val="0.87310765255905509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Ergebnis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3D-48B2-9788-A724682D53A7}"/>
              </c:ext>
            </c:extLst>
          </c:dPt>
          <c:cat>
            <c:strRef>
              <c:f>Tabelle1!$A$2:$A$5</c:f>
              <c:strCache>
                <c:ptCount val="4"/>
                <c:pt idx="0">
                  <c:v>ja</c:v>
                </c:pt>
                <c:pt idx="3">
                  <c:v>Nein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68.510000000000005</c:v>
                </c:pt>
                <c:pt idx="3">
                  <c:v>31.49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D-48B2-9788-A724682D5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0069600"/>
        <c:axId val="550066000"/>
      </c:barChart>
      <c:catAx>
        <c:axId val="55006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6000"/>
        <c:crosses val="autoZero"/>
        <c:auto val="1"/>
        <c:lblAlgn val="ctr"/>
        <c:lblOffset val="100"/>
        <c:noMultiLvlLbl val="0"/>
      </c:catAx>
      <c:valAx>
        <c:axId val="55006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96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10926181428373981"/>
          <c:y val="6.9688186735122337E-2"/>
          <c:w val="0.87310765255905509"/>
          <c:h val="0.770545228189885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Ergebnis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3D-48B2-9788-A724682D53A7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0F4-449B-A68B-11209B5A203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0F4-449B-A68B-11209B5A203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0F4-449B-A68B-11209B5A2031}"/>
              </c:ext>
            </c:extLst>
          </c:dPt>
          <c:cat>
            <c:strRef>
              <c:f>Tabelle1!$A$2:$A$5</c:f>
              <c:strCache>
                <c:ptCount val="4"/>
                <c:pt idx="0">
                  <c:v>ja</c:v>
                </c:pt>
                <c:pt idx="1">
                  <c:v>eher ja</c:v>
                </c:pt>
                <c:pt idx="2">
                  <c:v>eher nein</c:v>
                </c:pt>
                <c:pt idx="3">
                  <c:v>Nein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74.849999999999994</c:v>
                </c:pt>
                <c:pt idx="1">
                  <c:v>14.85</c:v>
                </c:pt>
                <c:pt idx="2">
                  <c:v>2.89</c:v>
                </c:pt>
                <c:pt idx="3">
                  <c:v>7.42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D-48B2-9788-A724682D5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50069600"/>
        <c:axId val="550066000"/>
      </c:barChart>
      <c:catAx>
        <c:axId val="55006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6000"/>
        <c:crosses val="autoZero"/>
        <c:auto val="1"/>
        <c:lblAlgn val="ctr"/>
        <c:lblOffset val="100"/>
        <c:noMultiLvlLbl val="0"/>
      </c:catAx>
      <c:valAx>
        <c:axId val="550066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500696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2E321-6F33-CC34-D040-54CB0F214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EDA1F4F-2502-5088-2F4D-958EEF246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3B1FDF-0CBC-DD4B-FC5C-C6E8E9C14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CB8186-6730-4A33-7181-E6C6C59C1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D49A38-A4CD-2E3F-EF23-DB3F64500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7129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A949B-C006-7C10-3701-865D82C84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F96211-C5E9-B7B4-E7FA-962FC6101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C7C9C3-06C4-F7B9-8FA7-6D5C74F5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ED973E-C042-1E25-0FFE-30D9389C1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2A8C4F-CB6C-C102-9118-66423DB8D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976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FF352E1-35B5-1049-3DAB-7EDF2D5DAA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B6228D-8835-34C8-861A-8D0FEA036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E19B3A-9E85-58D5-F9A5-4CC735D1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355D16-310E-6CC2-E652-2DBC7CC3D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C07110-61FB-8824-DA57-06BC264A0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0829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EB86EC-F9F0-5746-EFAC-467CDF3E6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E6D48B-FBAC-BEC0-2203-9205F64D7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BDD863-8259-54F9-2F7F-1528A2AA9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624DFC0-A133-503C-5383-5E914E449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DF1819-6EAE-7D92-8626-F991D0CE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14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FE9C37-3EF8-5BEA-78F9-0AA4FC1A0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CE00F9-287E-92CF-2588-A1AD8B07B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8E45A6-A020-17B8-1E93-0D982152D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9B3235-9019-5BB2-A9FF-1552DD714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5AEB6E-6101-2234-DF9F-8737FF17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132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2A9C3-57A1-B881-512A-B5CD4C871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038694-D5FD-B5D4-49FC-EF0A6488FE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72D3F3-1447-2612-E690-EC6548F03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8E9571-EA58-21EF-1EFE-FE2B1F4AE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76721E-1562-08BA-BDFB-070672DC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7CAD33-A687-815F-16FC-4648E1EFA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337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F9759B-1071-77C7-CB33-91B767127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EA1270-E63F-9086-B59E-E6FFED9B7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B93B02-BF6B-4ECF-C3F3-62F1C9509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CE49D8D-5310-B98C-01EE-6AF21217F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41BCBB5-4A83-9CC0-2E26-E8DF213D63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D9601B1-66BE-DAC6-76FA-B5856C3EE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16EFBE3-B007-92C0-11C4-BA409501B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F3F355F-0083-3C5E-32C8-27FD7E1A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781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4F55C-E5AB-6104-880F-79C801EE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FE96D0-E31E-8FE1-3D42-5F5CF41D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2A48F3B-4E41-1D39-443C-3792D1D4B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EA3A38-1AEB-1E18-83EE-77F3E402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876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D53C2E1-2E63-9DF3-1FF9-3328E5B8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9A2CF23-1061-A281-CA46-5BBCEB007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45FB264-EDB0-1ECC-9A45-E835DC77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026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CD1A70-033B-A4F9-59F6-B0CF7F095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13C301-7C5C-63DE-8775-C61DAF07F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BB08AB1-7C51-2A1C-B400-F6CEAF019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D80BC9-EB0D-77FF-444A-A2F56FE2C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E9AB53-066D-FD56-4D11-0C4F89B3F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9B11E1-E1A8-B81B-5822-6D922BD7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77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2007E-5D36-1387-F927-ADFA3F536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C458D87-1483-F95C-9016-7BFE6923F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92B63C-A968-1B5C-4409-DB69AFFDB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2A080AA-4B41-C118-B4D2-81030BB02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6587AB-3ED3-7BAB-424A-7B550870C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40A455-716B-39B3-08A0-CE6D60207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334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730EFBC-FB91-77EA-F32C-0626B95AF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EB6EC0-5D7F-D8EC-D059-F94FCEE14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0916B7-C704-83FD-A1FD-28A14BF10A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93FA6-5C37-4CB6-83F2-CF5DCB6D713A}" type="datetimeFigureOut">
              <a:rPr lang="de-DE" smtClean="0"/>
              <a:t>25.07.2023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061F21-2D9A-1B40-7B72-710B2CAF7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6C95B6-CA7A-2D77-74C3-31CEF753F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2A711-2F4B-45A6-988A-0BEBC7E82DD1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A81FF59-1081-BD89-A689-9166A0A812E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87820"/>
            <a:ext cx="420688" cy="1066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de-DE" sz="700" dirty="0">
                <a:solidFill>
                  <a:srgbClr val="000000"/>
                </a:solidFill>
                <a:latin typeface="Post Sans" panose="00000500000000000000" pitchFamily="2" charset="0"/>
                <a:ea typeface="Post Sans" panose="00000500000000000000" pitchFamily="2" charset="0"/>
              </a:rPr>
              <a:t>Allgemein</a:t>
            </a:r>
          </a:p>
        </p:txBody>
      </p:sp>
    </p:spTree>
    <p:extLst>
      <p:ext uri="{BB962C8B-B14F-4D97-AF65-F5344CB8AC3E}">
        <p14:creationId xmlns:p14="http://schemas.microsoft.com/office/powerpoint/2010/main" val="36852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://www.fcgpost.at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Grafik 6" descr="Ein Bild, das Grafiken, Logo, Schrift, Symbol enthält.&#10;&#10;Automatisch generierte Beschreibung">
            <a:extLst>
              <a:ext uri="{FF2B5EF4-FFF2-40B4-BE49-F238E27FC236}">
                <a16:creationId xmlns:a16="http://schemas.microsoft.com/office/drawing/2014/main" id="{1A8EB67B-DC6E-34AB-1A34-88688E49F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39" y="2129610"/>
            <a:ext cx="3775459" cy="2567312"/>
          </a:xfrm>
          <a:prstGeom prst="rect">
            <a:avLst/>
          </a:prstGeom>
        </p:spPr>
      </p:pic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3" name="Right Triangle 6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8F5E1E-3D77-636E-2ECE-51289FD5A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5961" y="962526"/>
            <a:ext cx="5384800" cy="3210689"/>
          </a:xfrm>
        </p:spPr>
        <p:txBody>
          <a:bodyPr anchor="b">
            <a:normAutofit/>
          </a:bodyPr>
          <a:lstStyle/>
          <a:p>
            <a:pPr algn="l"/>
            <a:r>
              <a:rPr lang="de-DE" sz="7200" dirty="0"/>
              <a:t>FCG Umfrage Juni/Juli 2023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0D20105-DBA1-66F8-2377-E5158D9E6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75961" y="4269462"/>
            <a:ext cx="4048760" cy="1095017"/>
          </a:xfrm>
        </p:spPr>
        <p:txBody>
          <a:bodyPr anchor="t">
            <a:normAutofit/>
          </a:bodyPr>
          <a:lstStyle/>
          <a:p>
            <a:pPr algn="l"/>
            <a:r>
              <a:rPr lang="de-DE" sz="2000" dirty="0"/>
              <a:t>Ergebnisse</a:t>
            </a:r>
          </a:p>
        </p:txBody>
      </p:sp>
    </p:spTree>
    <p:extLst>
      <p:ext uri="{BB962C8B-B14F-4D97-AF65-F5344CB8AC3E}">
        <p14:creationId xmlns:p14="http://schemas.microsoft.com/office/powerpoint/2010/main" val="373237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0E9AFD-AC77-9E3E-6F11-FBBD71F3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Die FCG setzt sich für die Ausweitung der Schwerarbeit ein. Findest du das richtig?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E38F3097-8FCF-7AA8-6690-536DE379E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022175"/>
              </p:ext>
            </p:extLst>
          </p:nvPr>
        </p:nvGraphicFramePr>
        <p:xfrm>
          <a:off x="4654296" y="640080"/>
          <a:ext cx="7214616" cy="555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663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0E9AFD-AC77-9E3E-6F11-FBBD71F3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Die FCG will, dass die Steuern auf Überstunden wegfallen bzw. die Steuerfreigrenze erhöht wird. </a:t>
            </a:r>
            <a:r>
              <a:rPr lang="en-US" sz="2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Soll der Weg für mehr Netto für die Mitarbeiter:innen fortgesetzt werden?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E38F3097-8FCF-7AA8-6690-536DE379E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6955663"/>
              </p:ext>
            </p:extLst>
          </p:nvPr>
        </p:nvGraphicFramePr>
        <p:xfrm>
          <a:off x="4654296" y="640080"/>
          <a:ext cx="7214616" cy="555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718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0E9AFD-AC77-9E3E-6F11-FBBD71F3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Du </a:t>
            </a:r>
            <a:r>
              <a:rPr lang="de-DE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kannst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von 10. bis 12. </a:t>
            </a:r>
            <a:r>
              <a:rPr lang="de-DE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Oktober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2023 deine Personalvertretung neu wählen, </a:t>
            </a:r>
            <a:r>
              <a:rPr lang="en-US" sz="2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auch wenn du nicht Mitglied in der Gewerkschaft bist. </a:t>
            </a:r>
            <a:r>
              <a:rPr lang="en-US" sz="2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Wusstest du das?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E38F3097-8FCF-7AA8-6690-536DE379E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2952525"/>
              </p:ext>
            </p:extLst>
          </p:nvPr>
        </p:nvGraphicFramePr>
        <p:xfrm>
          <a:off x="4654296" y="640080"/>
          <a:ext cx="7214616" cy="555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961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0E9AFD-AC77-9E3E-6F11-FBBD71F3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Kennst du bereits die FCG Post APP, die auch im App Store verfügbar ist?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E38F3097-8FCF-7AA8-6690-536DE379E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5215200"/>
              </p:ext>
            </p:extLst>
          </p:nvPr>
        </p:nvGraphicFramePr>
        <p:xfrm>
          <a:off x="4654296" y="640080"/>
          <a:ext cx="7214616" cy="555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3005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0E9AFD-AC77-9E3E-6F11-FBBD71F3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Hast du unsere Homepage 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  <a:hlinkClick r:id="rId2"/>
              </a:rPr>
              <a:t>www.fcgpost.at</a:t>
            </a:r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bereits einmal besucht?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E38F3097-8FCF-7AA8-6690-536DE379E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5658935"/>
              </p:ext>
            </p:extLst>
          </p:nvPr>
        </p:nvGraphicFramePr>
        <p:xfrm>
          <a:off x="4654296" y="640080"/>
          <a:ext cx="7214616" cy="555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0272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0E9AFD-AC77-9E3E-6F11-FBBD71F3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Bist du mit dem Gehalts- bzw. Lohnabschluss, welcher mit Juli wirksam wird, zufrieden?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E38F3097-8FCF-7AA8-6690-536DE379E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0603369"/>
              </p:ext>
            </p:extLst>
          </p:nvPr>
        </p:nvGraphicFramePr>
        <p:xfrm>
          <a:off x="4654296" y="640080"/>
          <a:ext cx="7214616" cy="555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233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0E9AFD-AC77-9E3E-6F11-FBBD71F3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Die FCG will die Belastungen der Kolleginnen und Kollegen reduzieren. </a:t>
            </a:r>
            <a:r>
              <a:rPr lang="en-US" sz="31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Wirst du die FCG für dieses Vorhaben unterstützen?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E38F3097-8FCF-7AA8-6690-536DE379EF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426293"/>
              </p:ext>
            </p:extLst>
          </p:nvPr>
        </p:nvGraphicFramePr>
        <p:xfrm>
          <a:off x="4654296" y="640080"/>
          <a:ext cx="7214616" cy="555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218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Breitbild</PresentationFormat>
  <Paragraphs>16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Post Sans</vt:lpstr>
      <vt:lpstr>Office</vt:lpstr>
      <vt:lpstr>FCG Umfrage Juni/Juli 2023</vt:lpstr>
      <vt:lpstr>Die FCG setzt sich für die Ausweitung der Schwerarbeit ein. Findest du das richtig?</vt:lpstr>
      <vt:lpstr>Die FCG will, dass die Steuern auf Überstunden wegfallen bzw. die Steuerfreigrenze erhöht wird. Soll der Weg für mehr Netto für die Mitarbeiter:innen fortgesetzt werden?</vt:lpstr>
      <vt:lpstr>Du kannst von 10. bis 12. Oktober 2023 deine Personalvertretung neu wählen, auch wenn du nicht Mitglied in der Gewerkschaft bist. Wusstest du das?</vt:lpstr>
      <vt:lpstr>Kennst du bereits die FCG Post APP, die auch im App Store verfügbar ist?</vt:lpstr>
      <vt:lpstr>Hast du unsere Homepage www.fcgpost.at bereits einmal besucht?</vt:lpstr>
      <vt:lpstr>Bist du mit dem Gehalts- bzw. Lohnabschluss, welcher mit Juli wirksam wird, zufrieden?</vt:lpstr>
      <vt:lpstr>Die FCG will die Belastungen der Kolleginnen und Kollegen reduzieren. Wirst du die FCG für dieses Vorhaben unterstützen?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SCHIEDER Andreas</dc:creator>
  <cp:lastModifiedBy>SCHIEDER Andreas</cp:lastModifiedBy>
  <cp:revision>2</cp:revision>
  <cp:lastPrinted>2023-07-25T12:36:48Z</cp:lastPrinted>
  <dcterms:created xsi:type="dcterms:W3CDTF">2023-07-25T08:50:01Z</dcterms:created>
  <dcterms:modified xsi:type="dcterms:W3CDTF">2023-07-25T13:07:29Z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fd27c2-af64-4929-baa6-3cf792d72ddf_Enabled">
    <vt:lpwstr>true</vt:lpwstr>
  </property>
  <property fmtid="{D5CDD505-2E9C-101B-9397-08002B2CF9AE}" pid="3" name="MSIP_Label_7ffd27c2-af64-4929-baa6-3cf792d72ddf_SetDate">
    <vt:lpwstr>2023-07-25T09:29:31Z</vt:lpwstr>
  </property>
  <property fmtid="{D5CDD505-2E9C-101B-9397-08002B2CF9AE}" pid="4" name="MSIP_Label_7ffd27c2-af64-4929-baa6-3cf792d72ddf_Method">
    <vt:lpwstr>Standard</vt:lpwstr>
  </property>
  <property fmtid="{D5CDD505-2E9C-101B-9397-08002B2CF9AE}" pid="5" name="MSIP_Label_7ffd27c2-af64-4929-baa6-3cf792d72ddf_Name">
    <vt:lpwstr>Allgemein with label</vt:lpwstr>
  </property>
  <property fmtid="{D5CDD505-2E9C-101B-9397-08002B2CF9AE}" pid="6" name="MSIP_Label_7ffd27c2-af64-4929-baa6-3cf792d72ddf_SiteId">
    <vt:lpwstr>2c5e0370-46aa-4fcb-8f09-02e12ebb1f79</vt:lpwstr>
  </property>
  <property fmtid="{D5CDD505-2E9C-101B-9397-08002B2CF9AE}" pid="7" name="MSIP_Label_7ffd27c2-af64-4929-baa6-3cf792d72ddf_ActionId">
    <vt:lpwstr>b965455d-c2a4-4535-88f2-a12e29f68ad1</vt:lpwstr>
  </property>
  <property fmtid="{D5CDD505-2E9C-101B-9397-08002B2CF9AE}" pid="8" name="MSIP_Label_7ffd27c2-af64-4929-baa6-3cf792d72ddf_ContentBits">
    <vt:lpwstr>2</vt:lpwstr>
  </property>
  <property fmtid="{D5CDD505-2E9C-101B-9397-08002B2CF9AE}" pid="9" name="ClassificationContentMarkingFooterLocations">
    <vt:lpwstr>Office:8</vt:lpwstr>
  </property>
  <property fmtid="{D5CDD505-2E9C-101B-9397-08002B2CF9AE}" pid="10" name="ClassificationContentMarkingFooterText">
    <vt:lpwstr>Allgemein</vt:lpwstr>
  </property>
</Properties>
</file>